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87" r:id="rId4"/>
    <p:sldId id="259" r:id="rId5"/>
    <p:sldId id="266" r:id="rId6"/>
    <p:sldId id="267" r:id="rId7"/>
    <p:sldId id="270" r:id="rId8"/>
    <p:sldId id="268" r:id="rId9"/>
    <p:sldId id="271" r:id="rId10"/>
    <p:sldId id="272" r:id="rId11"/>
    <p:sldId id="273" r:id="rId12"/>
    <p:sldId id="274" r:id="rId13"/>
    <p:sldId id="275" r:id="rId14"/>
    <p:sldId id="269" r:id="rId15"/>
    <p:sldId id="260" r:id="rId16"/>
    <p:sldId id="261" r:id="rId17"/>
    <p:sldId id="262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9" d="100"/>
          <a:sy n="49" d="100"/>
        </p:scale>
        <p:origin x="-93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6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32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328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B76CDF-8FFD-47DB-BE0A-E7AE93E0D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CEED7-BB47-4A7C-AF9E-D3DBFD3019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68DB-ED80-4B85-8DAD-18AA58D9ED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1300F-6AA2-4F0A-A973-EF7365A28F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B6A93-B64D-4405-92EC-6E33838E95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6CB55-8FC6-4D8D-9615-9F05154B1B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0ADD-C7C6-4279-9180-30DC47D285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9A5F3-388A-4A3D-9506-FBF8EE2DFF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AC47F-D35D-4E88-8C2B-3A2601AD1C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F6855-B9F3-43E9-A45A-7D82DAB095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CA5C8-8CB3-4D26-B2FC-822F729C16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GB"/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GB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055D5D54-EE8A-4C19-9637-55430974FF8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752600" y="2286000"/>
            <a:ext cx="5791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Converting Units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354651">
            <a:off x="5334000" y="5334000"/>
            <a:ext cx="2971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30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354651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kilograms</a:t>
            </a:r>
          </a:p>
        </p:txBody>
      </p:sp>
      <p:sp>
        <p:nvSpPr>
          <p:cNvPr id="2054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6781800" y="838200"/>
            <a:ext cx="1600200" cy="1371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grams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 rot="1604396">
            <a:off x="838200" y="4953000"/>
            <a:ext cx="2066925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3795604" scaled="1"/>
                </a:gradFill>
                <a:effectLst/>
                <a:latin typeface="Times New Roman"/>
                <a:cs typeface="Times New Roman"/>
              </a:rPr>
              <a:t>centimetres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 rot="1304995">
            <a:off x="762000" y="1066800"/>
            <a:ext cx="12858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litres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3048000" y="4419600"/>
            <a:ext cx="205740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kilometres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3200400" y="609600"/>
            <a:ext cx="2514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metres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867400" y="6719888"/>
            <a:ext cx="32766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1200">
                <a:effectLst/>
              </a:rPr>
              <a:t>Joanne Smithies   Our Lady &amp; St. Gerards RCP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9463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31242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20487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0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0514" name="AutoShape 34"/>
          <p:cNvSpPr>
            <a:spLocks noChangeArrowheads="1"/>
          </p:cNvSpPr>
          <p:nvPr/>
        </p:nvSpPr>
        <p:spPr bwMode="auto">
          <a:xfrm>
            <a:off x="9906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21511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19050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22535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22562" name="AutoShape 34"/>
          <p:cNvSpPr>
            <a:spLocks noChangeArrowheads="1"/>
          </p:cNvSpPr>
          <p:nvPr/>
        </p:nvSpPr>
        <p:spPr bwMode="auto">
          <a:xfrm>
            <a:off x="19050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6391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Therefore:-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30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6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427cm = 4.27m</a:t>
            </a:r>
          </a:p>
        </p:txBody>
      </p:sp>
      <p:graphicFrame>
        <p:nvGraphicFramePr>
          <p:cNvPr id="6336" name="Group 192"/>
          <p:cNvGraphicFramePr>
            <a:graphicFrameLocks noGrp="1"/>
          </p:cNvGraphicFramePr>
          <p:nvPr/>
        </p:nvGraphicFramePr>
        <p:xfrm>
          <a:off x="609600" y="2743200"/>
          <a:ext cx="2667000" cy="93218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19050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04" name="Group 60"/>
          <p:cNvGraphicFramePr>
            <a:graphicFrameLocks noGrp="1"/>
          </p:cNvGraphicFramePr>
          <p:nvPr/>
        </p:nvGraphicFramePr>
        <p:xfrm>
          <a:off x="5638800" y="2667000"/>
          <a:ext cx="2667000" cy="97790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7" name="Oval 83"/>
          <p:cNvSpPr>
            <a:spLocks noChangeArrowheads="1"/>
          </p:cNvSpPr>
          <p:nvPr/>
        </p:nvSpPr>
        <p:spPr bwMode="auto">
          <a:xfrm>
            <a:off x="69342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29" name="Group 85"/>
          <p:cNvGraphicFramePr>
            <a:graphicFrameLocks noGrp="1"/>
          </p:cNvGraphicFramePr>
          <p:nvPr/>
        </p:nvGraphicFramePr>
        <p:xfrm>
          <a:off x="609600" y="3810000"/>
          <a:ext cx="2667000" cy="97790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52" name="Group 108"/>
          <p:cNvGraphicFramePr>
            <a:graphicFrameLocks noGrp="1"/>
          </p:cNvGraphicFramePr>
          <p:nvPr/>
        </p:nvGraphicFramePr>
        <p:xfrm>
          <a:off x="609600" y="4953000"/>
          <a:ext cx="2667000" cy="97790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75" name="Group 131"/>
          <p:cNvGraphicFramePr>
            <a:graphicFrameLocks noGrp="1"/>
          </p:cNvGraphicFramePr>
          <p:nvPr/>
        </p:nvGraphicFramePr>
        <p:xfrm>
          <a:off x="5638800" y="3810000"/>
          <a:ext cx="2667000" cy="97790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30" name="Group 186"/>
          <p:cNvGraphicFramePr>
            <a:graphicFrameLocks noGrp="1"/>
          </p:cNvGraphicFramePr>
          <p:nvPr/>
        </p:nvGraphicFramePr>
        <p:xfrm>
          <a:off x="5638800" y="4953000"/>
          <a:ext cx="2667000" cy="977900"/>
        </p:xfrm>
        <a:graphic>
          <a:graphicData uri="http://schemas.openxmlformats.org/drawingml/2006/table">
            <a:tbl>
              <a:tblPr/>
              <a:tblGrid>
                <a:gridCol w="444500"/>
                <a:gridCol w="444500"/>
                <a:gridCol w="444500"/>
                <a:gridCol w="444500"/>
                <a:gridCol w="444500"/>
                <a:gridCol w="444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21" name="Oval 177"/>
          <p:cNvSpPr>
            <a:spLocks noChangeArrowheads="1"/>
          </p:cNvSpPr>
          <p:nvPr/>
        </p:nvSpPr>
        <p:spPr bwMode="auto">
          <a:xfrm>
            <a:off x="69342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2" name="Oval 178"/>
          <p:cNvSpPr>
            <a:spLocks noChangeArrowheads="1"/>
          </p:cNvSpPr>
          <p:nvPr/>
        </p:nvSpPr>
        <p:spPr bwMode="auto">
          <a:xfrm>
            <a:off x="69342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3" name="Oval 179"/>
          <p:cNvSpPr>
            <a:spLocks noChangeArrowheads="1"/>
          </p:cNvSpPr>
          <p:nvPr/>
        </p:nvSpPr>
        <p:spPr bwMode="auto">
          <a:xfrm>
            <a:off x="1905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24" name="Oval 180"/>
          <p:cNvSpPr>
            <a:spLocks noChangeArrowheads="1"/>
          </p:cNvSpPr>
          <p:nvPr/>
        </p:nvSpPr>
        <p:spPr bwMode="auto">
          <a:xfrm>
            <a:off x="19050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31" name="Text Box 187"/>
          <p:cNvSpPr txBox="1">
            <a:spLocks noChangeArrowheads="1"/>
          </p:cNvSpPr>
          <p:nvPr/>
        </p:nvSpPr>
        <p:spPr bwMode="auto">
          <a:xfrm>
            <a:off x="3505200" y="2819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  <a:cs typeface="Times New Roman" pitchFamily="18" charset="0"/>
              </a:rPr>
              <a:t>÷100</a:t>
            </a:r>
            <a:endParaRPr lang="en-GB" sz="2800">
              <a:effectLst>
                <a:outerShdw blurRad="38100" dist="38100" dir="2700000" algn="tl">
                  <a:srgbClr val="808080"/>
                </a:outerShdw>
              </a:effectLst>
              <a:latin typeface="Tahoma" pitchFamily="34" charset="0"/>
            </a:endParaRPr>
          </a:p>
        </p:txBody>
      </p:sp>
      <p:sp>
        <p:nvSpPr>
          <p:cNvPr id="6332" name="Text Box 188"/>
          <p:cNvSpPr txBox="1">
            <a:spLocks noChangeArrowheads="1"/>
          </p:cNvSpPr>
          <p:nvPr/>
        </p:nvSpPr>
        <p:spPr bwMode="auto">
          <a:xfrm>
            <a:off x="3505200" y="4038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  <a:cs typeface="Times New Roman" pitchFamily="18" charset="0"/>
              </a:rPr>
              <a:t>÷100</a:t>
            </a:r>
            <a:endParaRPr lang="en-GB" sz="2800">
              <a:effectLst>
                <a:outerShdw blurRad="38100" dist="38100" dir="2700000" algn="tl">
                  <a:srgbClr val="808080"/>
                </a:outerShdw>
              </a:effectLst>
              <a:latin typeface="Tahoma" pitchFamily="34" charset="0"/>
            </a:endParaRPr>
          </a:p>
        </p:txBody>
      </p:sp>
      <p:sp>
        <p:nvSpPr>
          <p:cNvPr id="6333" name="Text Box 189"/>
          <p:cNvSpPr txBox="1">
            <a:spLocks noChangeArrowheads="1"/>
          </p:cNvSpPr>
          <p:nvPr/>
        </p:nvSpPr>
        <p:spPr bwMode="auto">
          <a:xfrm>
            <a:off x="3505200" y="51816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  <a:cs typeface="Times New Roman" pitchFamily="18" charset="0"/>
              </a:rPr>
              <a:t>÷100</a:t>
            </a:r>
            <a:endParaRPr lang="en-GB" sz="2800">
              <a:effectLst>
                <a:outerShdw blurRad="38100" dist="38100" dir="2700000" algn="tl">
                  <a:srgbClr val="808080"/>
                </a:outerShdw>
              </a:effectLst>
              <a:latin typeface="Tahoma" pitchFamily="34" charset="0"/>
            </a:endParaRPr>
          </a:p>
        </p:txBody>
      </p:sp>
      <p:sp>
        <p:nvSpPr>
          <p:cNvPr id="6334" name="Text Box 190"/>
          <p:cNvSpPr txBox="1">
            <a:spLocks noChangeArrowheads="1"/>
          </p:cNvSpPr>
          <p:nvPr/>
        </p:nvSpPr>
        <p:spPr bwMode="auto">
          <a:xfrm>
            <a:off x="609600" y="220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cm</a:t>
            </a:r>
          </a:p>
        </p:txBody>
      </p:sp>
      <p:sp>
        <p:nvSpPr>
          <p:cNvPr id="6335" name="Text Box 191"/>
          <p:cNvSpPr txBox="1">
            <a:spLocks noChangeArrowheads="1"/>
          </p:cNvSpPr>
          <p:nvPr/>
        </p:nvSpPr>
        <p:spPr bwMode="auto">
          <a:xfrm>
            <a:off x="5638800" y="2286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2209800" cy="49704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354cm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15.4cm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779cm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52.4cm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939cm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395cm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25.8cm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324600" y="990600"/>
            <a:ext cx="2209800" cy="49704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3.54m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0.154m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7.79m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0.524m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9.39m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3.95m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0.258m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81400" y="2743200"/>
            <a:ext cx="2209800" cy="10064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÷100</a:t>
            </a:r>
            <a:endParaRPr lang="en-GB" sz="6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Convert from centimetres to metres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8221" name="Group 29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8225" name="Oval 33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AutoShape 30"/>
          <p:cNvSpPr>
            <a:spLocks noChangeArrowheads="1"/>
          </p:cNvSpPr>
          <p:nvPr/>
        </p:nvSpPr>
        <p:spPr bwMode="auto">
          <a:xfrm rot="-16332398">
            <a:off x="3236119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4605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 rot="-16332398">
            <a:off x="21709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We use different metric units to measure :-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685800" y="1828800"/>
            <a:ext cx="242887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Distance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09800" y="3352800"/>
            <a:ext cx="2181225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Weight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5638800" y="2667000"/>
            <a:ext cx="21907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Capacity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 Black" pitchFamily="34" charset="0"/>
              </a:rPr>
              <a:t>We can use our knowledge of multiplying and dividing by 10, 100 or 1000 to change or convert measurements in one unit to  measurements in another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 rot="-16332398">
            <a:off x="21709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 rot="-16332398">
            <a:off x="42283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AutoShape 30"/>
          <p:cNvSpPr>
            <a:spLocks noChangeArrowheads="1"/>
          </p:cNvSpPr>
          <p:nvPr/>
        </p:nvSpPr>
        <p:spPr bwMode="auto">
          <a:xfrm rot="-16332398">
            <a:off x="31615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AutoShape 30"/>
          <p:cNvSpPr>
            <a:spLocks noChangeArrowheads="1"/>
          </p:cNvSpPr>
          <p:nvPr/>
        </p:nvSpPr>
        <p:spPr bwMode="auto">
          <a:xfrm rot="-16332398">
            <a:off x="31615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29699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AutoShape 30"/>
          <p:cNvSpPr>
            <a:spLocks noChangeArrowheads="1"/>
          </p:cNvSpPr>
          <p:nvPr/>
        </p:nvSpPr>
        <p:spPr bwMode="auto">
          <a:xfrm rot="-16332398">
            <a:off x="52951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30749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 rot="-16332398">
            <a:off x="42283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</a:t>
            </a:r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 rot="-16332398">
            <a:off x="4228306" y="4687094"/>
            <a:ext cx="458788" cy="990600"/>
          </a:xfrm>
          <a:prstGeom prst="curvedRightArrow">
            <a:avLst>
              <a:gd name="adj1" fmla="val 43183"/>
              <a:gd name="adj2" fmla="val 86367"/>
              <a:gd name="adj3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To change from metres to centimetres we MULTIPLY BY 100.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REMEMBER</a:t>
            </a:r>
          </a:p>
          <a:p>
            <a:pPr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When we multiply by 100 we move each digit two places to the left:-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1371600" y="4800600"/>
          <a:ext cx="6096000" cy="130556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954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752600" y="3581400"/>
            <a:ext cx="548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3.51m = 351cm</a:t>
            </a:r>
          </a:p>
        </p:txBody>
      </p:sp>
      <p:sp>
        <p:nvSpPr>
          <p:cNvPr id="32797" name="Oval 29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2209800" cy="49704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5.4m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6.2m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12.7m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7.6m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0.54m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0.3m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324600" y="1143000"/>
            <a:ext cx="2209800" cy="49704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540cm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620cm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1270cm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300cm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760cm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54cm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30cm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81400" y="2743200"/>
            <a:ext cx="2209800" cy="100647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x100</a:t>
            </a:r>
            <a:endParaRPr lang="en-GB" sz="6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Try changing these measurements in metres into centimetres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ffectLst>
                  <a:outerShdw blurRad="38100" dist="38100" dir="2700000" algn="tl">
                    <a:srgbClr val="808080"/>
                  </a:outerShdw>
                </a:effectLst>
                <a:latin typeface="Tahoma" pitchFamily="34" charset="0"/>
              </a:rPr>
              <a:t>We are going to use our knowledge about multiplying and dividing by 100 to convert centimetres to metres and to convert metres to centimetres.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5190" name="Group 70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8" name="Oval 68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5191" name="Text Box 7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5193" name="Oval 7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031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057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31242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4343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41910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7415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41910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5367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20574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effectLst/>
                <a:latin typeface="Arial Black" pitchFamily="34" charset="0"/>
              </a:rPr>
              <a:t>There are 100 centimetres in 1 metre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change from cm to m we divide by:-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971800" y="1219200"/>
            <a:ext cx="2667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100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8077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/>
                <a:latin typeface="Arial Black" pitchFamily="34" charset="0"/>
              </a:rPr>
              <a:t>Remember!</a:t>
            </a:r>
          </a:p>
          <a:p>
            <a:pPr>
              <a:spcBef>
                <a:spcPct val="50000"/>
              </a:spcBef>
            </a:pPr>
            <a:r>
              <a:rPr lang="en-GB">
                <a:effectLst/>
                <a:latin typeface="Arial" charset="0"/>
              </a:rPr>
              <a:t>When we divide by 100 the units move two places to the right.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012825" y="4716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/>
            </a:endParaRPr>
          </a:p>
        </p:txBody>
      </p:sp>
      <p:graphicFrame>
        <p:nvGraphicFramePr>
          <p:cNvPr id="18439" name="Group 7"/>
          <p:cNvGraphicFramePr>
            <a:graphicFrameLocks noGrp="1"/>
          </p:cNvGraphicFramePr>
          <p:nvPr/>
        </p:nvGraphicFramePr>
        <p:xfrm>
          <a:off x="533400" y="4724400"/>
          <a:ext cx="6019800" cy="1615440"/>
        </p:xfrm>
        <a:graphic>
          <a:graphicData uri="http://schemas.openxmlformats.org/drawingml/2006/table">
            <a:tbl>
              <a:tblPr/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34290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50292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>
                <a:effectLst/>
                <a:latin typeface="Tahoma" pitchFamily="34" charset="0"/>
                <a:cs typeface="Times New Roman" pitchFamily="18" charset="0"/>
              </a:rPr>
              <a:t>÷100</a:t>
            </a:r>
            <a:endParaRPr lang="en-GB" sz="6000">
              <a:effectLst/>
              <a:latin typeface="Tahoma" pitchFamily="34" charset="0"/>
            </a:endParaRP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533400" y="38100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effectLst/>
                <a:latin typeface="Tahoma" pitchFamily="34" charset="0"/>
              </a:rPr>
              <a:t>This is how we change 427cm into metres:-</a:t>
            </a:r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3429000" y="4876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  <a:effectLst/>
            </a:endParaRPr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2971800" y="4876800"/>
            <a:ext cx="1143000" cy="457200"/>
          </a:xfrm>
          <a:prstGeom prst="curvedDown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111</TotalTime>
  <Words>1236</Words>
  <Application>Microsoft Office PowerPoint</Application>
  <PresentationFormat>On-screen Show (4:3)</PresentationFormat>
  <Paragraphs>445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Times New Roman</vt:lpstr>
      <vt:lpstr>Tahoma</vt:lpstr>
      <vt:lpstr>Arial Black</vt:lpstr>
      <vt:lpstr>Arial</vt:lpstr>
      <vt:lpstr>Neon 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Our Lady &amp; St. Gerards RCP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 Smithies</dc:creator>
  <cp:lastModifiedBy>Sarah R Goldammer</cp:lastModifiedBy>
  <cp:revision>4</cp:revision>
  <dcterms:created xsi:type="dcterms:W3CDTF">2002-08-23T16:58:49Z</dcterms:created>
  <dcterms:modified xsi:type="dcterms:W3CDTF">2011-07-08T16:35:21Z</dcterms:modified>
</cp:coreProperties>
</file>